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 id="2147483684" r:id="rId4"/>
    <p:sldMasterId id="2147483696" r:id="rId5"/>
    <p:sldMasterId id="2147483708" r:id="rId6"/>
  </p:sldMasterIdLst>
  <p:sldIdLst>
    <p:sldId id="256" r:id="rId7"/>
    <p:sldId id="257" r:id="rId8"/>
    <p:sldId id="258" r:id="rId9"/>
    <p:sldId id="259" r:id="rId10"/>
    <p:sldId id="260"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5218948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919378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51703806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092565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411641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6036998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778098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5929929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40935822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9596280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734502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83485530"/>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9746831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33255212"/>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4398117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1890913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3447721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934343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480098543"/>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4096143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4587438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9557760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504513213"/>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9871344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629321202"/>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0768841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388764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4210039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1364394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955610803"/>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9530562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3551743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6182792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813799783"/>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8185330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180119289"/>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2343534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1193207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01/08/1440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7628936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06297678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623265168"/>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79654411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404741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90569257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976616870"/>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40963262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987369397"/>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615575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01/08/1440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5112071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44957174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47974885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26946326"/>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52864206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66979847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962601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01/08/1440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309420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12738332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27638771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3573700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406371733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8520" y="242632"/>
            <a:ext cx="9252520" cy="4278094"/>
          </a:xfrm>
          <a:prstGeom prst="rect">
            <a:avLst/>
          </a:prstGeom>
          <a:noFill/>
        </p:spPr>
        <p:txBody>
          <a:bodyPr wrap="square" rtlCol="1">
            <a:spAutoFit/>
          </a:bodyPr>
          <a:lstStyle/>
          <a:p>
            <a:pPr algn="ctr" rtl="0"/>
            <a:r>
              <a:rPr lang="en-US" sz="3600" b="1" dirty="0" smtClean="0">
                <a:solidFill>
                  <a:prstClr val="black"/>
                </a:solidFill>
              </a:rPr>
              <a:t>TESTING </a:t>
            </a:r>
            <a:r>
              <a:rPr lang="en-US" sz="3600" b="1" dirty="0">
                <a:solidFill>
                  <a:prstClr val="black"/>
                </a:solidFill>
              </a:rPr>
              <a:t>WRITING SKILLS</a:t>
            </a:r>
          </a:p>
          <a:p>
            <a:pPr algn="ctr"/>
            <a:r>
              <a:rPr lang="en-US" sz="4000" dirty="0" smtClean="0">
                <a:solidFill>
                  <a:prstClr val="black"/>
                </a:solidFill>
              </a:rPr>
              <a:t>Fourth grade </a:t>
            </a:r>
          </a:p>
          <a:p>
            <a:pPr algn="ctr"/>
            <a:r>
              <a:rPr lang="en-US" sz="4000" dirty="0" smtClean="0">
                <a:solidFill>
                  <a:prstClr val="black"/>
                </a:solidFill>
              </a:rPr>
              <a:t>English department </a:t>
            </a:r>
          </a:p>
          <a:p>
            <a:pPr algn="l"/>
            <a:r>
              <a:rPr lang="en-US" sz="3600" dirty="0" smtClean="0">
                <a:solidFill>
                  <a:prstClr val="black"/>
                </a:solidFill>
              </a:rPr>
              <a:t> College of Education ((for hum sciences))</a:t>
            </a:r>
          </a:p>
          <a:p>
            <a:pPr algn="ctr"/>
            <a:endParaRPr lang="en-US" sz="3600" dirty="0" smtClean="0">
              <a:solidFill>
                <a:prstClr val="black"/>
              </a:solidFill>
            </a:endParaRPr>
          </a:p>
          <a:p>
            <a:pPr algn="ctr"/>
            <a:r>
              <a:rPr lang="en-US" sz="4000" dirty="0" smtClean="0">
                <a:solidFill>
                  <a:srgbClr val="FE8637">
                    <a:lumMod val="75000"/>
                  </a:srgbClr>
                </a:solidFill>
              </a:rPr>
              <a:t>Lecture 8</a:t>
            </a:r>
            <a:endParaRPr lang="en-US" sz="4000" dirty="0">
              <a:solidFill>
                <a:srgbClr val="FE8637">
                  <a:lumMod val="75000"/>
                </a:srgbClr>
              </a:solidFill>
            </a:endParaRPr>
          </a:p>
          <a:p>
            <a:pPr algn="ctr"/>
            <a:endParaRPr lang="ar-IQ" sz="4000" dirty="0">
              <a:solidFill>
                <a:prstClr val="black"/>
              </a:solidFill>
            </a:endParaRPr>
          </a:p>
        </p:txBody>
      </p:sp>
      <p:sp>
        <p:nvSpPr>
          <p:cNvPr id="3" name="مربع نص 2"/>
          <p:cNvSpPr txBox="1"/>
          <p:nvPr/>
        </p:nvSpPr>
        <p:spPr>
          <a:xfrm>
            <a:off x="0" y="6021288"/>
            <a:ext cx="9144000" cy="707886"/>
          </a:xfrm>
          <a:prstGeom prst="rect">
            <a:avLst/>
          </a:prstGeom>
          <a:noFill/>
        </p:spPr>
        <p:txBody>
          <a:bodyPr wrap="square" rtlCol="1">
            <a:spAutoFit/>
          </a:bodyPr>
          <a:lstStyle/>
          <a:p>
            <a:pPr algn="ctr"/>
            <a:r>
              <a:rPr lang="en-US" sz="4000" b="1" dirty="0" smtClean="0">
                <a:solidFill>
                  <a:srgbClr val="0070C0"/>
                </a:solidFill>
              </a:rPr>
              <a:t>Asst.prof.Dr.Zainab Al-</a:t>
            </a:r>
            <a:r>
              <a:rPr lang="en-US" sz="4000" b="1" dirty="0" err="1" smtClean="0">
                <a:solidFill>
                  <a:srgbClr val="0070C0"/>
                </a:solidFill>
              </a:rPr>
              <a:t>sadi</a:t>
            </a:r>
            <a:endParaRPr lang="ar-IQ" sz="4000" b="1" dirty="0">
              <a:solidFill>
                <a:srgbClr val="0070C0"/>
              </a:solidFill>
            </a:endParaRPr>
          </a:p>
        </p:txBody>
      </p:sp>
    </p:spTree>
    <p:extLst>
      <p:ext uri="{BB962C8B-B14F-4D97-AF65-F5344CB8AC3E}">
        <p14:creationId xmlns:p14="http://schemas.microsoft.com/office/powerpoint/2010/main" val="2656225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38423" y="0"/>
            <a:ext cx="4572000" cy="1477328"/>
          </a:xfrm>
          <a:prstGeom prst="rect">
            <a:avLst/>
          </a:prstGeom>
        </p:spPr>
        <p:txBody>
          <a:bodyPr>
            <a:spAutoFit/>
          </a:bodyPr>
          <a:lstStyle/>
          <a:p>
            <a:pPr algn="l" rtl="0"/>
            <a:endParaRPr lang="en-US" b="1" dirty="0" smtClean="0">
              <a:solidFill>
                <a:prstClr val="black"/>
              </a:solidFill>
            </a:endParaRPr>
          </a:p>
          <a:p>
            <a:pPr marL="342900" indent="-342900" algn="l" rtl="0">
              <a:buFontTx/>
              <a:buAutoNum type="arabicPlain" startAt="10"/>
            </a:pPr>
            <a:r>
              <a:rPr lang="en-US" b="1" dirty="0" smtClean="0">
                <a:solidFill>
                  <a:prstClr val="black"/>
                </a:solidFill>
              </a:rPr>
              <a:t>TESTING </a:t>
            </a:r>
            <a:r>
              <a:rPr lang="en-US" b="1" dirty="0">
                <a:solidFill>
                  <a:prstClr val="black"/>
                </a:solidFill>
              </a:rPr>
              <a:t>WRITING </a:t>
            </a:r>
            <a:r>
              <a:rPr lang="en-US" b="1" dirty="0" smtClean="0">
                <a:solidFill>
                  <a:prstClr val="black"/>
                </a:solidFill>
              </a:rPr>
              <a:t>SKILLS</a:t>
            </a:r>
          </a:p>
          <a:p>
            <a:pPr algn="l" rtl="0"/>
            <a:endParaRPr lang="en-US" b="1" dirty="0">
              <a:solidFill>
                <a:prstClr val="black"/>
              </a:solidFill>
            </a:endParaRPr>
          </a:p>
          <a:p>
            <a:r>
              <a:rPr lang="en-US" b="1" dirty="0">
                <a:solidFill>
                  <a:prstClr val="black"/>
                </a:solidFill>
              </a:rPr>
              <a:t/>
            </a:r>
            <a:br>
              <a:rPr lang="en-US" b="1" dirty="0">
                <a:solidFill>
                  <a:prstClr val="black"/>
                </a:solidFill>
              </a:rPr>
            </a:br>
            <a:endParaRPr lang="ar-IQ" b="1" dirty="0">
              <a:solidFill>
                <a:prstClr val="black"/>
              </a:solidFill>
            </a:endParaRPr>
          </a:p>
        </p:txBody>
      </p:sp>
      <p:sp>
        <p:nvSpPr>
          <p:cNvPr id="3" name="مستطيل 2"/>
          <p:cNvSpPr/>
          <p:nvPr/>
        </p:nvSpPr>
        <p:spPr>
          <a:xfrm>
            <a:off x="179512" y="1443167"/>
            <a:ext cx="8568952" cy="3693319"/>
          </a:xfrm>
          <a:prstGeom prst="rect">
            <a:avLst/>
          </a:prstGeom>
        </p:spPr>
        <p:txBody>
          <a:bodyPr wrap="square">
            <a:spAutoFit/>
          </a:bodyPr>
          <a:lstStyle/>
          <a:p>
            <a:pPr algn="l"/>
            <a:r>
              <a:rPr lang="en-US" b="1" dirty="0">
                <a:solidFill>
                  <a:prstClr val="black"/>
                </a:solidFill>
              </a:rPr>
              <a:t>Introduction The writing test aims at measuring students' writing skill their </a:t>
            </a:r>
            <a:endParaRPr lang="en-US" b="1" dirty="0" smtClean="0">
              <a:solidFill>
                <a:prstClr val="black"/>
              </a:solidFill>
            </a:endParaRPr>
          </a:p>
          <a:p>
            <a:pPr algn="l"/>
            <a:endParaRPr lang="en-US" b="1" dirty="0">
              <a:solidFill>
                <a:prstClr val="black"/>
              </a:solidFill>
            </a:endParaRPr>
          </a:p>
          <a:p>
            <a:pPr algn="l"/>
            <a:r>
              <a:rPr lang="en-US" b="1" dirty="0" smtClean="0">
                <a:solidFill>
                  <a:prstClr val="black"/>
                </a:solidFill>
              </a:rPr>
              <a:t>ability </a:t>
            </a:r>
            <a:r>
              <a:rPr lang="en-US" b="1" dirty="0">
                <a:solidFill>
                  <a:prstClr val="black"/>
                </a:solidFill>
              </a:rPr>
              <a:t>to organize information and express it in their words in a clear and </a:t>
            </a:r>
            <a:endParaRPr lang="en-US" b="1" dirty="0" smtClean="0">
              <a:solidFill>
                <a:prstClr val="black"/>
              </a:solidFill>
            </a:endParaRPr>
          </a:p>
          <a:p>
            <a:pPr algn="l"/>
            <a:endParaRPr lang="en-US" b="1" dirty="0">
              <a:solidFill>
                <a:prstClr val="black"/>
              </a:solidFill>
            </a:endParaRPr>
          </a:p>
          <a:p>
            <a:pPr algn="l"/>
            <a:r>
              <a:rPr lang="en-US" b="1" dirty="0" smtClean="0">
                <a:solidFill>
                  <a:prstClr val="black"/>
                </a:solidFill>
              </a:rPr>
              <a:t>coherent </a:t>
            </a:r>
            <a:r>
              <a:rPr lang="en-US" b="1" dirty="0">
                <a:solidFill>
                  <a:prstClr val="black"/>
                </a:solidFill>
              </a:rPr>
              <a:t>manner, a skill essential for </a:t>
            </a:r>
            <a:r>
              <a:rPr lang="en-US" b="1" dirty="0" smtClean="0">
                <a:solidFill>
                  <a:prstClr val="black"/>
                </a:solidFill>
              </a:rPr>
              <a:t>real-life </a:t>
            </a:r>
            <a:r>
              <a:rPr lang="en-US" b="1" dirty="0">
                <a:solidFill>
                  <a:prstClr val="black"/>
                </a:solidFill>
              </a:rPr>
              <a:t>communication. </a:t>
            </a:r>
            <a:endParaRPr lang="en-US" b="1" dirty="0" smtClean="0">
              <a:solidFill>
                <a:prstClr val="black"/>
              </a:solidFill>
            </a:endParaRPr>
          </a:p>
          <a:p>
            <a:pPr algn="l"/>
            <a:endParaRPr lang="en-US" b="1" dirty="0" smtClean="0">
              <a:solidFill>
                <a:prstClr val="black"/>
              </a:solidFill>
            </a:endParaRPr>
          </a:p>
          <a:p>
            <a:pPr algn="l"/>
            <a:r>
              <a:rPr lang="en-US" b="1" dirty="0" smtClean="0">
                <a:solidFill>
                  <a:prstClr val="black"/>
                </a:solidFill>
              </a:rPr>
              <a:t>The </a:t>
            </a:r>
            <a:r>
              <a:rPr lang="en-US" b="1" dirty="0">
                <a:solidFill>
                  <a:prstClr val="black"/>
                </a:solidFill>
              </a:rPr>
              <a:t>writing test is considered a valid, direct and integrative test; however, the </a:t>
            </a:r>
            <a:endParaRPr lang="en-US" b="1" dirty="0" smtClean="0">
              <a:solidFill>
                <a:prstClr val="black"/>
              </a:solidFill>
            </a:endParaRPr>
          </a:p>
          <a:p>
            <a:pPr algn="l"/>
            <a:endParaRPr lang="en-US" b="1" dirty="0">
              <a:solidFill>
                <a:prstClr val="black"/>
              </a:solidFill>
            </a:endParaRPr>
          </a:p>
          <a:p>
            <a:pPr algn="l"/>
            <a:r>
              <a:rPr lang="en-US" b="1" dirty="0" smtClean="0">
                <a:solidFill>
                  <a:prstClr val="black"/>
                </a:solidFill>
              </a:rPr>
              <a:t>reliability </a:t>
            </a:r>
            <a:r>
              <a:rPr lang="en-US" b="1" dirty="0">
                <a:solidFill>
                  <a:prstClr val="black"/>
                </a:solidFill>
              </a:rPr>
              <a:t>of such a test tends to be limited to several factors discussed in the next point.</a:t>
            </a:r>
            <a:endParaRPr lang="ar-IQ" b="1" dirty="0">
              <a:solidFill>
                <a:prstClr val="black"/>
              </a:solidFill>
            </a:endParaRPr>
          </a:p>
        </p:txBody>
      </p:sp>
    </p:spTree>
    <p:extLst>
      <p:ext uri="{BB962C8B-B14F-4D97-AF65-F5344CB8AC3E}">
        <p14:creationId xmlns:p14="http://schemas.microsoft.com/office/powerpoint/2010/main" val="1112904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57835"/>
            <a:ext cx="7272808" cy="369332"/>
          </a:xfrm>
          <a:prstGeom prst="rect">
            <a:avLst/>
          </a:prstGeom>
        </p:spPr>
        <p:txBody>
          <a:bodyPr wrap="square">
            <a:spAutoFit/>
          </a:bodyPr>
          <a:lstStyle/>
          <a:p>
            <a:pPr algn="l"/>
            <a:r>
              <a:rPr lang="en-US" b="1" dirty="0" smtClean="0">
                <a:solidFill>
                  <a:prstClr val="black"/>
                </a:solidFill>
              </a:rPr>
              <a:t>10.1 FACTORS AFFECTING WRITING RELIABILTY</a:t>
            </a:r>
            <a:endParaRPr lang="ar-IQ" dirty="0">
              <a:solidFill>
                <a:prstClr val="black"/>
              </a:solidFill>
            </a:endParaRPr>
          </a:p>
        </p:txBody>
      </p:sp>
      <p:sp>
        <p:nvSpPr>
          <p:cNvPr id="3" name="مستطيل 2"/>
          <p:cNvSpPr/>
          <p:nvPr/>
        </p:nvSpPr>
        <p:spPr>
          <a:xfrm>
            <a:off x="179512" y="548680"/>
            <a:ext cx="8568952" cy="5355312"/>
          </a:xfrm>
          <a:prstGeom prst="rect">
            <a:avLst/>
          </a:prstGeom>
        </p:spPr>
        <p:txBody>
          <a:bodyPr wrap="square">
            <a:spAutoFit/>
          </a:bodyPr>
          <a:lstStyle/>
          <a:p>
            <a:pPr algn="l" rtl="0"/>
            <a:r>
              <a:rPr lang="en-US" b="1" dirty="0" smtClean="0">
                <a:solidFill>
                  <a:prstClr val="black"/>
                </a:solidFill>
              </a:rPr>
              <a:t>1</a:t>
            </a:r>
            <a:r>
              <a:rPr lang="en-US" b="1" dirty="0">
                <a:solidFill>
                  <a:prstClr val="black"/>
                </a:solidFill>
              </a:rPr>
              <a:t>. Command of the target language</a:t>
            </a:r>
          </a:p>
          <a:p>
            <a:pPr algn="l" rtl="0"/>
            <a:r>
              <a:rPr lang="en-US" b="1" dirty="0">
                <a:solidFill>
                  <a:prstClr val="black"/>
                </a:solidFill>
              </a:rPr>
              <a:t>Writing tests in the target language </a:t>
            </a:r>
            <a:r>
              <a:rPr lang="en-US" b="1" dirty="0" smtClean="0">
                <a:solidFill>
                  <a:prstClr val="black"/>
                </a:solidFill>
              </a:rPr>
              <a:t>unfortunately </a:t>
            </a:r>
            <a:r>
              <a:rPr lang="en-US" b="1" dirty="0">
                <a:solidFill>
                  <a:prstClr val="black"/>
                </a:solidFill>
              </a:rPr>
              <a:t>have the effect of favouring those students who possess fluency in the language, i.e., students whose command of the </a:t>
            </a:r>
            <a:r>
              <a:rPr lang="en-US" b="1" dirty="0" smtClean="0">
                <a:solidFill>
                  <a:prstClr val="black"/>
                </a:solidFill>
              </a:rPr>
              <a:t>language presents </a:t>
            </a:r>
            <a:r>
              <a:rPr lang="en-US" b="1" dirty="0">
                <a:solidFill>
                  <a:prstClr val="black"/>
                </a:solidFill>
              </a:rPr>
              <a:t>no barrier either to understanding or to expression. </a:t>
            </a:r>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2</a:t>
            </a:r>
            <a:r>
              <a:rPr lang="en-US" b="1" dirty="0">
                <a:solidFill>
                  <a:prstClr val="black"/>
                </a:solidFill>
              </a:rPr>
              <a:t>. Length of test</a:t>
            </a:r>
          </a:p>
          <a:p>
            <a:pPr algn="l" rtl="0"/>
            <a:r>
              <a:rPr lang="en-US" b="1" dirty="0">
                <a:solidFill>
                  <a:prstClr val="black"/>
                </a:solidFill>
              </a:rPr>
              <a:t>Within limited time only a certain amount can be written by hand, and students may be unable to finish the test. </a:t>
            </a:r>
            <a:r>
              <a:rPr lang="en-US" b="1" dirty="0" smtClean="0">
                <a:solidFill>
                  <a:prstClr val="black"/>
                </a:solidFill>
              </a:rPr>
              <a:t>The teachers </a:t>
            </a:r>
            <a:r>
              <a:rPr lang="en-US" b="1" dirty="0">
                <a:solidFill>
                  <a:prstClr val="black"/>
                </a:solidFill>
              </a:rPr>
              <a:t>can avoid this problem by choosing appropriate topics e that can be covered within the allotted time. </a:t>
            </a:r>
            <a:endParaRPr lang="en-US" b="1" dirty="0" smtClean="0">
              <a:solidFill>
                <a:prstClr val="black"/>
              </a:solidFill>
            </a:endParaRPr>
          </a:p>
          <a:p>
            <a:pPr algn="l" rtl="0"/>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3</a:t>
            </a:r>
            <a:r>
              <a:rPr lang="en-US" b="1" dirty="0">
                <a:solidFill>
                  <a:prstClr val="black"/>
                </a:solidFill>
              </a:rPr>
              <a:t>. Vagueness of </a:t>
            </a:r>
            <a:r>
              <a:rPr lang="en-US" b="1" dirty="0" smtClean="0">
                <a:solidFill>
                  <a:prstClr val="black"/>
                </a:solidFill>
              </a:rPr>
              <a:t>subject</a:t>
            </a:r>
            <a:endParaRPr lang="en-US" b="1" dirty="0">
              <a:solidFill>
                <a:prstClr val="black"/>
              </a:solidFill>
            </a:endParaRPr>
          </a:p>
          <a:p>
            <a:pPr algn="l" rtl="0"/>
            <a:r>
              <a:rPr lang="en-US" b="1" dirty="0">
                <a:solidFill>
                  <a:prstClr val="black"/>
                </a:solidFill>
              </a:rPr>
              <a:t>The subject is sometimes poorly defined, for example: Write </a:t>
            </a:r>
            <a:r>
              <a:rPr lang="en-US" b="1" dirty="0" smtClean="0">
                <a:solidFill>
                  <a:prstClr val="black"/>
                </a:solidFill>
              </a:rPr>
              <a:t>100 </a:t>
            </a:r>
            <a:r>
              <a:rPr lang="en-US" b="1" dirty="0">
                <a:solidFill>
                  <a:prstClr val="black"/>
                </a:solidFill>
              </a:rPr>
              <a:t>words on 'My family'. Since each student must decide the material which he will write about, there will be little common ground on which to base the scoring. It is, then, essential to a for specific information that will outline a more reliable </a:t>
            </a:r>
            <a:r>
              <a:rPr lang="en-US" b="1" dirty="0" smtClean="0">
                <a:solidFill>
                  <a:prstClr val="black"/>
                </a:solidFill>
              </a:rPr>
              <a:t>scoring scheme</a:t>
            </a:r>
            <a:r>
              <a:rPr lang="en-US" b="1" dirty="0">
                <a:solidFill>
                  <a:prstClr val="black"/>
                </a:solidFill>
              </a:rPr>
              <a:t>. </a:t>
            </a:r>
            <a:endParaRPr lang="ar-IQ" b="1" dirty="0">
              <a:solidFill>
                <a:prstClr val="black"/>
              </a:solidFill>
            </a:endParaRPr>
          </a:p>
        </p:txBody>
      </p:sp>
    </p:spTree>
    <p:extLst>
      <p:ext uri="{BB962C8B-B14F-4D97-AF65-F5344CB8AC3E}">
        <p14:creationId xmlns:p14="http://schemas.microsoft.com/office/powerpoint/2010/main" val="3546957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568952" cy="5355312"/>
          </a:xfrm>
          <a:prstGeom prst="rect">
            <a:avLst/>
          </a:prstGeom>
        </p:spPr>
        <p:txBody>
          <a:bodyPr wrap="square">
            <a:spAutoFit/>
          </a:bodyPr>
          <a:lstStyle/>
          <a:p>
            <a:pPr algn="l" rtl="0"/>
            <a:r>
              <a:rPr lang="en-US" b="1" dirty="0" smtClean="0">
                <a:solidFill>
                  <a:prstClr val="black"/>
                </a:solidFill>
              </a:rPr>
              <a:t>4- </a:t>
            </a:r>
            <a:r>
              <a:rPr lang="en-US" b="1" dirty="0">
                <a:solidFill>
                  <a:prstClr val="black"/>
                </a:solidFill>
              </a:rPr>
              <a:t>Subjective scoring The chief objection to extended </a:t>
            </a:r>
            <a:r>
              <a:rPr lang="en-US" b="1" dirty="0" smtClean="0">
                <a:solidFill>
                  <a:prstClr val="black"/>
                </a:solidFill>
              </a:rPr>
              <a:t>writing questions </a:t>
            </a:r>
            <a:r>
              <a:rPr lang="en-US" b="1" dirty="0">
                <a:solidFill>
                  <a:prstClr val="black"/>
                </a:solidFill>
              </a:rPr>
              <a:t>is </a:t>
            </a:r>
            <a:r>
              <a:rPr lang="en-US" b="1" dirty="0" smtClean="0">
                <a:solidFill>
                  <a:prstClr val="black"/>
                </a:solidFill>
              </a:rPr>
              <a:t>lack </a:t>
            </a:r>
            <a:r>
              <a:rPr lang="en-US" b="1" dirty="0">
                <a:solidFill>
                  <a:prstClr val="black"/>
                </a:solidFill>
              </a:rPr>
              <a:t>of scores. Besides, scoring has often the effect </a:t>
            </a:r>
            <a:r>
              <a:rPr lang="en-US" b="1" dirty="0" smtClean="0">
                <a:solidFill>
                  <a:prstClr val="black"/>
                </a:solidFill>
              </a:rPr>
              <a:t>of</a:t>
            </a:r>
          </a:p>
          <a:p>
            <a:pPr algn="l" rtl="0"/>
            <a:r>
              <a:rPr lang="en-US" b="1" dirty="0">
                <a:solidFill>
                  <a:prstClr val="black"/>
                </a:solidFill>
              </a:rPr>
              <a:t>reinforcing the teacher's prior judgments of his students. An effective </a:t>
            </a:r>
            <a:r>
              <a:rPr lang="en-US" b="1" dirty="0" smtClean="0">
                <a:solidFill>
                  <a:prstClr val="black"/>
                </a:solidFill>
              </a:rPr>
              <a:t>method </a:t>
            </a:r>
            <a:r>
              <a:rPr lang="en-US" b="1" dirty="0">
                <a:solidFill>
                  <a:prstClr val="black"/>
                </a:solidFill>
              </a:rPr>
              <a:t>of scoring is to read all the answers and place each in one of </a:t>
            </a:r>
            <a:r>
              <a:rPr lang="en-US" b="1" dirty="0" smtClean="0">
                <a:solidFill>
                  <a:prstClr val="black"/>
                </a:solidFill>
              </a:rPr>
              <a:t>three </a:t>
            </a:r>
            <a:r>
              <a:rPr lang="en-US" b="1" dirty="0">
                <a:solidFill>
                  <a:prstClr val="black"/>
                </a:solidFill>
              </a:rPr>
              <a:t>or four piles according to the merit of the specific writing. The teacher, then, reads one pile at a time, </a:t>
            </a:r>
            <a:r>
              <a:rPr lang="en-US" b="1" dirty="0" smtClean="0">
                <a:solidFill>
                  <a:prstClr val="black"/>
                </a:solidFill>
              </a:rPr>
              <a:t>and assigns </a:t>
            </a:r>
            <a:r>
              <a:rPr lang="en-US" b="1" dirty="0">
                <a:solidFill>
                  <a:prstClr val="black"/>
                </a:solidFill>
              </a:rPr>
              <a:t>marks </a:t>
            </a:r>
            <a:r>
              <a:rPr lang="en-US" b="1" dirty="0" smtClean="0">
                <a:solidFill>
                  <a:prstClr val="black"/>
                </a:solidFill>
              </a:rPr>
              <a:t>accordingly.</a:t>
            </a:r>
          </a:p>
          <a:p>
            <a:pPr algn="l" rtl="0"/>
            <a:endParaRPr lang="en-US" b="1" dirty="0" smtClean="0">
              <a:solidFill>
                <a:prstClr val="black"/>
              </a:solidFill>
            </a:endParaRPr>
          </a:p>
          <a:p>
            <a:pPr algn="l" rtl="0"/>
            <a:r>
              <a:rPr lang="en-US" b="1" dirty="0" smtClean="0">
                <a:solidFill>
                  <a:prstClr val="black"/>
                </a:solidFill>
              </a:rPr>
              <a:t>5</a:t>
            </a:r>
            <a:r>
              <a:rPr lang="en-US" b="1" dirty="0">
                <a:solidFill>
                  <a:prstClr val="black"/>
                </a:solidFill>
              </a:rPr>
              <a:t>. Limited samples</a:t>
            </a:r>
          </a:p>
          <a:p>
            <a:pPr algn="l" rtl="0"/>
            <a:r>
              <a:rPr lang="en-US" b="1" dirty="0">
                <a:solidFill>
                  <a:prstClr val="black"/>
                </a:solidFill>
              </a:rPr>
              <a:t>The writing test of one task provides a limited sample of the material tested and hence, one single question does not provide an acceptable measure of the testee's ability. It is preferable, then, to ask for two writing tasks of differing types.</a:t>
            </a:r>
          </a:p>
          <a:p>
            <a:r>
              <a:rPr lang="en-US" dirty="0">
                <a:solidFill>
                  <a:prstClr val="black"/>
                </a:solidFill>
              </a:rPr>
              <a:t/>
            </a:r>
            <a:br>
              <a:rPr lang="en-US" dirty="0">
                <a:solidFill>
                  <a:prstClr val="black"/>
                </a:solidFill>
              </a:rPr>
            </a:br>
            <a:endParaRPr lang="en-US" b="1" dirty="0" smtClean="0">
              <a:solidFill>
                <a:prstClr val="black"/>
              </a:solidFill>
            </a:endParaRPr>
          </a:p>
          <a:p>
            <a:pPr algn="l" rtl="0"/>
            <a:endParaRPr lang="en-US" b="1" dirty="0">
              <a:solidFill>
                <a:prstClr val="black"/>
              </a:solidFill>
            </a:endParaRPr>
          </a:p>
          <a:p>
            <a:r>
              <a:rPr lang="en-US" dirty="0">
                <a:solidFill>
                  <a:prstClr val="black"/>
                </a:solidFill>
              </a:rPr>
              <a:t/>
            </a:r>
            <a:br>
              <a:rPr lang="en-US" dirty="0">
                <a:solidFill>
                  <a:prstClr val="black"/>
                </a:solidFill>
              </a:rPr>
            </a:br>
            <a:endParaRPr lang="en-US" b="1" dirty="0">
              <a:solidFill>
                <a:prstClr val="black"/>
              </a:solidFill>
            </a:endParaRPr>
          </a:p>
          <a:p>
            <a:pPr algn="l"/>
            <a:r>
              <a:rPr lang="en-US" dirty="0">
                <a:solidFill>
                  <a:prstClr val="black"/>
                </a:solidFill>
              </a:rPr>
              <a:t/>
            </a:r>
            <a:br>
              <a:rPr lang="en-US" dirty="0">
                <a:solidFill>
                  <a:prstClr val="black"/>
                </a:solidFill>
              </a:rPr>
            </a:br>
            <a:endParaRPr lang="ar-IQ" dirty="0">
              <a:solidFill>
                <a:prstClr val="black"/>
              </a:solidFill>
            </a:endParaRPr>
          </a:p>
        </p:txBody>
      </p:sp>
    </p:spTree>
    <p:extLst>
      <p:ext uri="{BB962C8B-B14F-4D97-AF65-F5344CB8AC3E}">
        <p14:creationId xmlns:p14="http://schemas.microsoft.com/office/powerpoint/2010/main" val="272418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07704" y="188640"/>
            <a:ext cx="4605748" cy="369332"/>
          </a:xfrm>
          <a:prstGeom prst="rect">
            <a:avLst/>
          </a:prstGeom>
        </p:spPr>
        <p:txBody>
          <a:bodyPr wrap="none">
            <a:spAutoFit/>
          </a:bodyPr>
          <a:lstStyle/>
          <a:p>
            <a:r>
              <a:rPr lang="en-US" b="1" dirty="0">
                <a:solidFill>
                  <a:prstClr val="black"/>
                </a:solidFill>
              </a:rPr>
              <a:t>10.2 STAGES OF TESTING WRITING</a:t>
            </a:r>
            <a:endParaRPr lang="ar-IQ" b="1" dirty="0">
              <a:solidFill>
                <a:prstClr val="black"/>
              </a:solidFill>
            </a:endParaRPr>
          </a:p>
        </p:txBody>
      </p:sp>
      <p:sp>
        <p:nvSpPr>
          <p:cNvPr id="3" name="مستطيل 2"/>
          <p:cNvSpPr/>
          <p:nvPr/>
        </p:nvSpPr>
        <p:spPr>
          <a:xfrm>
            <a:off x="150912" y="717159"/>
            <a:ext cx="8496944" cy="2862322"/>
          </a:xfrm>
          <a:prstGeom prst="rect">
            <a:avLst/>
          </a:prstGeom>
        </p:spPr>
        <p:txBody>
          <a:bodyPr wrap="square">
            <a:spAutoFit/>
          </a:bodyPr>
          <a:lstStyle/>
          <a:p>
            <a:pPr algn="l" rtl="0"/>
            <a:r>
              <a:rPr lang="en-US" b="1" dirty="0">
                <a:solidFill>
                  <a:prstClr val="black"/>
                </a:solidFill>
              </a:rPr>
              <a:t>Testing the writing skill at earlier levels includes two main stages: the basic one which concerns the mechanics of writing, and the more complex one which deals with more direct and extended writing tasks of various types. The following diagram illustrates the two stages and their major types of testing.</a:t>
            </a:r>
          </a:p>
          <a:p>
            <a:pPr algn="l"/>
            <a:endParaRPr lang="ar-IQ" dirty="0" smtClean="0">
              <a:solidFill>
                <a:prstClr val="black"/>
              </a:solidFill>
            </a:endParaRPr>
          </a:p>
          <a:p>
            <a:pPr algn="l"/>
            <a:endParaRPr lang="ar-IQ" dirty="0" smtClean="0">
              <a:solidFill>
                <a:prstClr val="black"/>
              </a:solidFill>
            </a:endParaRPr>
          </a:p>
          <a:p>
            <a:pPr algn="l"/>
            <a:endParaRPr lang="ar-IQ" dirty="0">
              <a:solidFill>
                <a:prstClr val="black"/>
              </a:solidFill>
            </a:endParaRPr>
          </a:p>
          <a:p>
            <a:pPr algn="l"/>
            <a:r>
              <a:rPr lang="en-US" dirty="0">
                <a:solidFill>
                  <a:prstClr val="black"/>
                </a:solidFill>
              </a:rPr>
              <a:t/>
            </a:r>
            <a:br>
              <a:rPr lang="en-US" dirty="0">
                <a:solidFill>
                  <a:prstClr val="black"/>
                </a:solidFill>
              </a:rPr>
            </a:br>
            <a:endParaRPr lang="ar-IQ" dirty="0">
              <a:solidFill>
                <a:prstClr val="black"/>
              </a:solidFill>
            </a:endParaRPr>
          </a:p>
        </p:txBody>
      </p:sp>
      <p:sp>
        <p:nvSpPr>
          <p:cNvPr id="4" name="قوس متوسط أيمن 3"/>
          <p:cNvSpPr/>
          <p:nvPr/>
        </p:nvSpPr>
        <p:spPr>
          <a:xfrm rot="16200000">
            <a:off x="3756790" y="1736904"/>
            <a:ext cx="907574" cy="4605747"/>
          </a:xfrm>
          <a:prstGeom prst="rightBracket">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solidFill>
                <a:prstClr val="black"/>
              </a:solidFill>
            </a:endParaRPr>
          </a:p>
        </p:txBody>
      </p:sp>
      <p:cxnSp>
        <p:nvCxnSpPr>
          <p:cNvPr id="6" name="رابط مستقيم 5"/>
          <p:cNvCxnSpPr>
            <a:endCxn id="4" idx="2"/>
          </p:cNvCxnSpPr>
          <p:nvPr/>
        </p:nvCxnSpPr>
        <p:spPr>
          <a:xfrm>
            <a:off x="4210578" y="3255768"/>
            <a:ext cx="0" cy="330222"/>
          </a:xfrm>
          <a:prstGeom prst="line">
            <a:avLst/>
          </a:prstGeom>
        </p:spPr>
        <p:style>
          <a:lnRef idx="1">
            <a:schemeClr val="accent1"/>
          </a:lnRef>
          <a:fillRef idx="0">
            <a:schemeClr val="accent1"/>
          </a:fillRef>
          <a:effectRef idx="0">
            <a:schemeClr val="accent1"/>
          </a:effectRef>
          <a:fontRef idx="minor">
            <a:schemeClr val="tx1"/>
          </a:fontRef>
        </p:style>
      </p:cxnSp>
      <p:sp>
        <p:nvSpPr>
          <p:cNvPr id="8" name="مربع نص 7"/>
          <p:cNvSpPr txBox="1"/>
          <p:nvPr/>
        </p:nvSpPr>
        <p:spPr>
          <a:xfrm>
            <a:off x="2987824" y="2862228"/>
            <a:ext cx="2232248" cy="369332"/>
          </a:xfrm>
          <a:prstGeom prst="rect">
            <a:avLst/>
          </a:prstGeom>
          <a:noFill/>
        </p:spPr>
        <p:txBody>
          <a:bodyPr wrap="square" rtlCol="1">
            <a:spAutoFit/>
          </a:bodyPr>
          <a:lstStyle/>
          <a:p>
            <a:r>
              <a:rPr lang="en-US" dirty="0" smtClean="0">
                <a:solidFill>
                  <a:prstClr val="black"/>
                </a:solidFill>
              </a:rPr>
              <a:t>Testing Writing </a:t>
            </a:r>
            <a:endParaRPr lang="ar-IQ" dirty="0">
              <a:solidFill>
                <a:prstClr val="black"/>
              </a:solidFill>
            </a:endParaRPr>
          </a:p>
        </p:txBody>
      </p:sp>
      <p:sp>
        <p:nvSpPr>
          <p:cNvPr id="11" name="مربع نص 10"/>
          <p:cNvSpPr txBox="1"/>
          <p:nvPr/>
        </p:nvSpPr>
        <p:spPr>
          <a:xfrm>
            <a:off x="5508104" y="4493565"/>
            <a:ext cx="3024336" cy="1200329"/>
          </a:xfrm>
          <a:prstGeom prst="rect">
            <a:avLst/>
          </a:prstGeom>
          <a:noFill/>
        </p:spPr>
        <p:txBody>
          <a:bodyPr wrap="square" rtlCol="1">
            <a:spAutoFit/>
          </a:bodyPr>
          <a:lstStyle/>
          <a:p>
            <a:pPr algn="l"/>
            <a:r>
              <a:rPr lang="en-US" dirty="0" smtClean="0">
                <a:solidFill>
                  <a:prstClr val="black"/>
                </a:solidFill>
              </a:rPr>
              <a:t>Testing Extended writing</a:t>
            </a:r>
          </a:p>
          <a:p>
            <a:pPr algn="l"/>
            <a:endParaRPr lang="en-US" dirty="0" smtClean="0">
              <a:solidFill>
                <a:prstClr val="black"/>
              </a:solidFill>
            </a:endParaRPr>
          </a:p>
          <a:p>
            <a:pPr algn="ctr"/>
            <a:r>
              <a:rPr lang="en-US" dirty="0" smtClean="0">
                <a:solidFill>
                  <a:prstClr val="black"/>
                </a:solidFill>
              </a:rPr>
              <a:t>Guided writing </a:t>
            </a:r>
          </a:p>
          <a:p>
            <a:pPr algn="ctr"/>
            <a:r>
              <a:rPr lang="en-US" dirty="0" smtClean="0">
                <a:solidFill>
                  <a:prstClr val="black"/>
                </a:solidFill>
              </a:rPr>
              <a:t>Free writing</a:t>
            </a:r>
            <a:endParaRPr lang="ar-IQ" dirty="0">
              <a:solidFill>
                <a:prstClr val="black"/>
              </a:solidFill>
            </a:endParaRPr>
          </a:p>
        </p:txBody>
      </p:sp>
      <p:cxnSp>
        <p:nvCxnSpPr>
          <p:cNvPr id="13" name="رابط مستقيم 12"/>
          <p:cNvCxnSpPr/>
          <p:nvPr/>
        </p:nvCxnSpPr>
        <p:spPr>
          <a:xfrm flipV="1">
            <a:off x="7020272" y="4816730"/>
            <a:ext cx="0" cy="124438"/>
          </a:xfrm>
          <a:prstGeom prst="line">
            <a:avLst/>
          </a:prstGeom>
        </p:spPr>
        <p:style>
          <a:lnRef idx="1">
            <a:schemeClr val="accent1"/>
          </a:lnRef>
          <a:fillRef idx="0">
            <a:schemeClr val="accent1"/>
          </a:fillRef>
          <a:effectRef idx="0">
            <a:schemeClr val="accent1"/>
          </a:effectRef>
          <a:fontRef idx="minor">
            <a:schemeClr val="tx1"/>
          </a:fontRef>
        </p:style>
      </p:cxnSp>
      <p:sp>
        <p:nvSpPr>
          <p:cNvPr id="15" name="مربع نص 14"/>
          <p:cNvSpPr txBox="1"/>
          <p:nvPr/>
        </p:nvSpPr>
        <p:spPr>
          <a:xfrm>
            <a:off x="539551" y="4493565"/>
            <a:ext cx="3671025" cy="1754326"/>
          </a:xfrm>
          <a:prstGeom prst="rect">
            <a:avLst/>
          </a:prstGeom>
          <a:noFill/>
        </p:spPr>
        <p:txBody>
          <a:bodyPr wrap="square" rtlCol="1">
            <a:spAutoFit/>
          </a:bodyPr>
          <a:lstStyle/>
          <a:p>
            <a:pPr algn="l"/>
            <a:r>
              <a:rPr lang="en-US" dirty="0" smtClean="0">
                <a:solidFill>
                  <a:prstClr val="black"/>
                </a:solidFill>
              </a:rPr>
              <a:t>Testing mechanics of writing</a:t>
            </a:r>
          </a:p>
          <a:p>
            <a:pPr algn="l"/>
            <a:endParaRPr lang="en-US" dirty="0" smtClean="0">
              <a:solidFill>
                <a:prstClr val="black"/>
              </a:solidFill>
            </a:endParaRPr>
          </a:p>
          <a:p>
            <a:pPr algn="l"/>
            <a:r>
              <a:rPr lang="en-US" dirty="0" smtClean="0">
                <a:solidFill>
                  <a:prstClr val="black"/>
                </a:solidFill>
              </a:rPr>
              <a:t>Handwriting  . </a:t>
            </a:r>
            <a:r>
              <a:rPr lang="ar-IQ" dirty="0" smtClean="0">
                <a:solidFill>
                  <a:prstClr val="black"/>
                </a:solidFill>
              </a:rPr>
              <a:t>     </a:t>
            </a:r>
            <a:endParaRPr lang="en-US" dirty="0" smtClean="0">
              <a:solidFill>
                <a:prstClr val="black"/>
              </a:solidFill>
            </a:endParaRPr>
          </a:p>
          <a:p>
            <a:pPr algn="l"/>
            <a:r>
              <a:rPr lang="en-US" dirty="0" smtClean="0">
                <a:solidFill>
                  <a:prstClr val="black"/>
                </a:solidFill>
              </a:rPr>
              <a:t>Spelling &amp; dictation .   </a:t>
            </a:r>
          </a:p>
          <a:p>
            <a:pPr algn="l"/>
            <a:r>
              <a:rPr lang="en-US" dirty="0" smtClean="0">
                <a:solidFill>
                  <a:prstClr val="black"/>
                </a:solidFill>
              </a:rPr>
              <a:t>Punctuation &amp; Capitalization .    Editing . </a:t>
            </a:r>
            <a:endParaRPr lang="ar-IQ" dirty="0">
              <a:solidFill>
                <a:prstClr val="black"/>
              </a:solidFill>
            </a:endParaRPr>
          </a:p>
        </p:txBody>
      </p:sp>
      <p:cxnSp>
        <p:nvCxnSpPr>
          <p:cNvPr id="17" name="رابط مستقيم 16"/>
          <p:cNvCxnSpPr/>
          <p:nvPr/>
        </p:nvCxnSpPr>
        <p:spPr>
          <a:xfrm>
            <a:off x="1115616" y="4878949"/>
            <a:ext cx="0" cy="191540"/>
          </a:xfrm>
          <a:prstGeom prst="line">
            <a:avLst/>
          </a:prstGeom>
        </p:spPr>
        <p:style>
          <a:lnRef idx="1">
            <a:schemeClr val="accent1"/>
          </a:lnRef>
          <a:fillRef idx="0">
            <a:schemeClr val="accent1"/>
          </a:fillRef>
          <a:effectRef idx="0">
            <a:schemeClr val="accent1"/>
          </a:effectRef>
          <a:fontRef idx="minor">
            <a:schemeClr val="tx1"/>
          </a:fontRef>
        </p:style>
      </p:cxnSp>
      <p:sp>
        <p:nvSpPr>
          <p:cNvPr id="23" name="مربع نص 22"/>
          <p:cNvSpPr txBox="1"/>
          <p:nvPr/>
        </p:nvSpPr>
        <p:spPr>
          <a:xfrm>
            <a:off x="1907703" y="6366734"/>
            <a:ext cx="4104457" cy="369332"/>
          </a:xfrm>
          <a:prstGeom prst="rect">
            <a:avLst/>
          </a:prstGeom>
          <a:noFill/>
        </p:spPr>
        <p:txBody>
          <a:bodyPr wrap="square" rtlCol="1">
            <a:spAutoFit/>
          </a:bodyPr>
          <a:lstStyle/>
          <a:p>
            <a:r>
              <a:rPr lang="en-US" dirty="0">
                <a:solidFill>
                  <a:prstClr val="black"/>
                </a:solidFill>
              </a:rPr>
              <a:t>Diagram 4: Stages of testing writing</a:t>
            </a:r>
            <a:endParaRPr lang="ar-IQ" dirty="0">
              <a:solidFill>
                <a:prstClr val="black"/>
              </a:solidFill>
            </a:endParaRPr>
          </a:p>
        </p:txBody>
      </p:sp>
    </p:spTree>
    <p:extLst>
      <p:ext uri="{BB962C8B-B14F-4D97-AF65-F5344CB8AC3E}">
        <p14:creationId xmlns:p14="http://schemas.microsoft.com/office/powerpoint/2010/main" val="398990275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1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2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3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4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481</Words>
  <Application>Microsoft Office PowerPoint</Application>
  <PresentationFormat>عرض على الشاشة (3:4)‏</PresentationFormat>
  <Paragraphs>56</Paragraphs>
  <Slides>5</Slides>
  <Notes>0</Notes>
  <HiddenSlides>0</HiddenSlides>
  <MMClips>0</MMClips>
  <ScaleCrop>false</ScaleCrop>
  <HeadingPairs>
    <vt:vector size="4" baseType="variant">
      <vt:variant>
        <vt:lpstr>نسق</vt:lpstr>
      </vt:variant>
      <vt:variant>
        <vt:i4>6</vt:i4>
      </vt:variant>
      <vt:variant>
        <vt:lpstr>عناوين الشرائح</vt:lpstr>
      </vt:variant>
      <vt:variant>
        <vt:i4>5</vt:i4>
      </vt:variant>
    </vt:vector>
  </HeadingPairs>
  <TitlesOfParts>
    <vt:vector size="11" baseType="lpstr">
      <vt:lpstr>سمة Office</vt:lpstr>
      <vt:lpstr>مشربية</vt:lpstr>
      <vt:lpstr>1_مشربية</vt:lpstr>
      <vt:lpstr>2_مشربية</vt:lpstr>
      <vt:lpstr>3_مشربية</vt:lpstr>
      <vt:lpstr>4_مشربية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اhp</dc:creator>
  <cp:lastModifiedBy>DR.Ahmed Saker 2o1O</cp:lastModifiedBy>
  <cp:revision>2</cp:revision>
  <dcterms:created xsi:type="dcterms:W3CDTF">2019-04-06T17:46:55Z</dcterms:created>
  <dcterms:modified xsi:type="dcterms:W3CDTF">2019-04-06T18:01:36Z</dcterms:modified>
</cp:coreProperties>
</file>